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656" r:id="rId2"/>
    <p:sldId id="976" r:id="rId3"/>
    <p:sldId id="605" r:id="rId4"/>
    <p:sldId id="799" r:id="rId5"/>
    <p:sldId id="867" r:id="rId6"/>
    <p:sldId id="805" r:id="rId7"/>
    <p:sldId id="825" r:id="rId8"/>
    <p:sldId id="827" r:id="rId9"/>
    <p:sldId id="828" r:id="rId10"/>
    <p:sldId id="830" r:id="rId11"/>
    <p:sldId id="831" r:id="rId12"/>
    <p:sldId id="826" r:id="rId13"/>
    <p:sldId id="832" r:id="rId14"/>
    <p:sldId id="833" r:id="rId15"/>
    <p:sldId id="899" r:id="rId16"/>
    <p:sldId id="835" r:id="rId17"/>
    <p:sldId id="836" r:id="rId18"/>
    <p:sldId id="900" r:id="rId19"/>
    <p:sldId id="901" r:id="rId20"/>
    <p:sldId id="952" r:id="rId21"/>
    <p:sldId id="838" r:id="rId22"/>
    <p:sldId id="928" r:id="rId23"/>
    <p:sldId id="862" r:id="rId24"/>
    <p:sldId id="903" r:id="rId25"/>
    <p:sldId id="863" r:id="rId26"/>
    <p:sldId id="904" r:id="rId27"/>
    <p:sldId id="864" r:id="rId28"/>
    <p:sldId id="905" r:id="rId29"/>
    <p:sldId id="906" r:id="rId30"/>
    <p:sldId id="907" r:id="rId31"/>
    <p:sldId id="908" r:id="rId32"/>
    <p:sldId id="909" r:id="rId33"/>
    <p:sldId id="910" r:id="rId34"/>
    <p:sldId id="911" r:id="rId35"/>
    <p:sldId id="913" r:id="rId36"/>
    <p:sldId id="912" r:id="rId37"/>
    <p:sldId id="914" r:id="rId38"/>
    <p:sldId id="916" r:id="rId39"/>
    <p:sldId id="917" r:id="rId40"/>
    <p:sldId id="918" r:id="rId41"/>
    <p:sldId id="919" r:id="rId42"/>
    <p:sldId id="921" r:id="rId43"/>
    <p:sldId id="920" r:id="rId44"/>
  </p:sldIdLst>
  <p:sldSz cx="9144000" cy="5143500" type="screen16x9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4C24"/>
    <a:srgbClr val="E63107"/>
    <a:srgbClr val="1B228A"/>
    <a:srgbClr val="2A56DB"/>
    <a:srgbClr val="0000CC"/>
    <a:srgbClr val="006600"/>
    <a:srgbClr val="0091CA"/>
    <a:srgbClr val="FF9900"/>
    <a:srgbClr val="0033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1" autoAdjust="0"/>
    <p:restoredTop sz="94959" autoAdjust="0"/>
  </p:normalViewPr>
  <p:slideViewPr>
    <p:cSldViewPr>
      <p:cViewPr varScale="1">
        <p:scale>
          <a:sx n="83" d="100"/>
          <a:sy n="83" d="100"/>
        </p:scale>
        <p:origin x="-90" y="-222"/>
      </p:cViewPr>
      <p:guideLst>
        <p:guide orient="horz" pos="2066"/>
        <p:guide orient="horz" pos="1772"/>
        <p:guide pos="28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315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4DCA-3177-4375-A53D-C33BDF2D97C5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0F7D-486B-488E-8EBC-4D52E95A3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766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3B9F-8426-4C0A-B4B6-F9877F22AD29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BA66-0B01-47E8-A365-7C30D6EBF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45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8790B8C-0CA8-4215-8460-8C9C9460EAB5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b="-1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9562" y="1491232"/>
            <a:ext cx="7758861" cy="8572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3923928" y="2690614"/>
            <a:ext cx="4464495" cy="457200"/>
          </a:xfrm>
        </p:spPr>
        <p:txBody>
          <a:bodyPr>
            <a:noAutofit/>
          </a:bodyPr>
          <a:lstStyle>
            <a:lvl1pPr marL="0" indent="0" algn="r">
              <a:buNone/>
              <a:defRPr sz="2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29562" y="2427734"/>
            <a:ext cx="7758862" cy="0"/>
          </a:xfrm>
          <a:prstGeom prst="line">
            <a:avLst/>
          </a:prstGeom>
          <a:ln w="44450"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2" y="411512"/>
            <a:ext cx="1371661" cy="576000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 flipH="1">
            <a:off x="5002306" y="447512"/>
            <a:ext cx="1742" cy="504000"/>
          </a:xfrm>
          <a:prstGeom prst="line">
            <a:avLst/>
          </a:prstGeom>
          <a:ln w="31750" cmpd="sng">
            <a:solidFill>
              <a:schemeClr val="bg1"/>
            </a:solidFill>
            <a:prstDash val="dash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87C1EA"/>
              </a:clrFrom>
              <a:clrTo>
                <a:srgbClr val="87C1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20" y="443099"/>
            <a:ext cx="504000" cy="503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&amp;大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b="-1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75656" y="1347614"/>
            <a:ext cx="6624736" cy="30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直接连接符 9"/>
          <p:cNvCxnSpPr/>
          <p:nvPr userDrawn="1"/>
        </p:nvCxnSpPr>
        <p:spPr>
          <a:xfrm>
            <a:off x="3801428" y="1347614"/>
            <a:ext cx="0" cy="3024000"/>
          </a:xfrm>
          <a:prstGeom prst="line">
            <a:avLst/>
          </a:prstGeom>
          <a:ln w="47625" cmpd="sng">
            <a:solidFill>
              <a:schemeClr val="accent5">
                <a:lumMod val="40000"/>
                <a:lumOff val="60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1835696" y="2081049"/>
            <a:ext cx="1800200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  <a:p>
            <a:pPr algn="ctr"/>
            <a:r>
              <a:rPr lang="en-US" altLang="zh-CN" sz="20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CONTENTS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2" y="411512"/>
            <a:ext cx="1371661" cy="576000"/>
          </a:xfrm>
          <a:prstGeom prst="rect">
            <a:avLst/>
          </a:prstGeom>
        </p:spPr>
      </p:pic>
      <p:cxnSp>
        <p:nvCxnSpPr>
          <p:cNvPr id="15" name="直接连接符 14"/>
          <p:cNvCxnSpPr/>
          <p:nvPr userDrawn="1"/>
        </p:nvCxnSpPr>
        <p:spPr>
          <a:xfrm flipH="1">
            <a:off x="5002306" y="447512"/>
            <a:ext cx="1742" cy="504000"/>
          </a:xfrm>
          <a:prstGeom prst="line">
            <a:avLst/>
          </a:prstGeom>
          <a:ln w="31750" cmpd="sng">
            <a:solidFill>
              <a:schemeClr val="bg1"/>
            </a:solidFill>
            <a:prstDash val="dash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87C1EA"/>
              </a:clrFrom>
              <a:clrTo>
                <a:srgbClr val="87C1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20" y="443099"/>
            <a:ext cx="504000" cy="503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/>
          <a:stretch>
            <a:fillRect/>
          </a:stretch>
        </p:blipFill>
        <p:spPr>
          <a:xfrm>
            <a:off x="0" y="0"/>
            <a:ext cx="9147634" cy="5145484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3801428" y="1347614"/>
            <a:ext cx="0" cy="3024000"/>
          </a:xfrm>
          <a:prstGeom prst="line">
            <a:avLst/>
          </a:prstGeom>
          <a:ln w="47625" cmpd="sng">
            <a:solidFill>
              <a:schemeClr val="accent5">
                <a:lumMod val="40000"/>
                <a:lumOff val="60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>
            <a:spLocks noGrp="1"/>
          </p:cNvSpPr>
          <p:nvPr>
            <p:ph type="ctrTitle" hasCustomPrompt="1"/>
          </p:nvPr>
        </p:nvSpPr>
        <p:spPr>
          <a:xfrm>
            <a:off x="4018117" y="2427734"/>
            <a:ext cx="4370308" cy="534816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知识点标题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2" y="411512"/>
            <a:ext cx="1371661" cy="57600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 flipH="1">
            <a:off x="5002306" y="447512"/>
            <a:ext cx="1742" cy="504000"/>
          </a:xfrm>
          <a:prstGeom prst="line">
            <a:avLst/>
          </a:prstGeom>
          <a:ln w="31750" cmpd="sng">
            <a:solidFill>
              <a:schemeClr val="bg1"/>
            </a:solidFill>
            <a:prstDash val="dash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87C1EA"/>
              </a:clrFrom>
              <a:clrTo>
                <a:srgbClr val="87C1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20" y="443099"/>
            <a:ext cx="504000" cy="503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21909"/>
            <a:ext cx="8075240" cy="597713"/>
          </a:xfrm>
        </p:spPr>
        <p:txBody>
          <a:bodyPr>
            <a:normAutofit/>
          </a:bodyPr>
          <a:lstStyle>
            <a:lvl1pPr algn="l">
              <a:defRPr sz="3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13279"/>
            <a:ext cx="8075240" cy="3218711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buSzPct val="75000"/>
              <a:buFont typeface="Wingdings" panose="05000000000000000000" pitchFamily="2" charset="2"/>
              <a:buChar char="ü"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210"/>
            <a:ext cx="9144000" cy="234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b="-1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2" y="411512"/>
            <a:ext cx="1371661" cy="576000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 flipH="1">
            <a:off x="5002306" y="447512"/>
            <a:ext cx="1742" cy="504000"/>
          </a:xfrm>
          <a:prstGeom prst="line">
            <a:avLst/>
          </a:prstGeom>
          <a:ln w="31750" cmpd="sng">
            <a:solidFill>
              <a:schemeClr val="bg1"/>
            </a:solidFill>
            <a:prstDash val="dash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87C1EA"/>
              </a:clrFrom>
              <a:clrTo>
                <a:srgbClr val="87C1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20" y="443099"/>
            <a:ext cx="504000" cy="503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210"/>
            <a:ext cx="9144000" cy="234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" name="图片 3" descr="tedu_logo.png"/>
          <p:cNvPicPr/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17" y="51118"/>
            <a:ext cx="1438171" cy="6484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29562" y="1491630"/>
            <a:ext cx="7758861" cy="85725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软件工程师成长与发展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3469005" y="2618740"/>
            <a:ext cx="4919345" cy="1435735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王丹波</a:t>
            </a:r>
            <a:endParaRPr lang="zh-CN" altLang="en-US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达内科技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AI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教研部</a:t>
            </a:r>
          </a:p>
          <a:p>
            <a:endParaRPr lang="zh-CN" altLang="en-US" sz="20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从删库到跑路的悲剧并不只是传说</a:t>
            </a:r>
          </a:p>
        </p:txBody>
      </p:sp>
      <p:graphicFrame>
        <p:nvGraphicFramePr>
          <p:cNvPr id="8" name="对象 7"/>
          <p:cNvGraphicFramePr/>
          <p:nvPr/>
        </p:nvGraphicFramePr>
        <p:xfrm>
          <a:off x="1043305" y="1131570"/>
          <a:ext cx="5805170" cy="329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5800725" imgH="3295650" progId="Paint.Picture">
                  <p:embed/>
                </p:oleObj>
              </mc:Choice>
              <mc:Fallback>
                <p:oleObj r:id="rId3" imgW="5800725" imgH="3295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305" y="1131570"/>
                        <a:ext cx="5805170" cy="3298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软件是一个高危行业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5" y="1557020"/>
            <a:ext cx="5438140" cy="25152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34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同时也挑战智力和体力</a:t>
            </a:r>
          </a:p>
        </p:txBody>
      </p:sp>
      <p:graphicFrame>
        <p:nvGraphicFramePr>
          <p:cNvPr id="6" name="对象 5"/>
          <p:cNvGraphicFramePr/>
          <p:nvPr/>
        </p:nvGraphicFramePr>
        <p:xfrm>
          <a:off x="694055" y="1918970"/>
          <a:ext cx="4565015" cy="1960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4629150" imgH="1981200" progId="Paint.Picture">
                  <p:embed/>
                </p:oleObj>
              </mc:Choice>
              <mc:Fallback>
                <p:oleObj r:id="rId3" imgW="4629150" imgH="19812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055" y="1918970"/>
                        <a:ext cx="4565015" cy="1960245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5690870" y="1918970"/>
          <a:ext cx="1624330" cy="1960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5" imgW="2257425" imgH="2257425" progId="Paint.Picture">
                  <p:embed/>
                </p:oleObj>
              </mc:Choice>
              <mc:Fallback>
                <p:oleObj r:id="rId5" imgW="2257425" imgH="225742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90870" y="1918970"/>
                        <a:ext cx="1624330" cy="1960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08940" y="987425"/>
            <a:ext cx="8325485" cy="588010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要求能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搞得定技术，忽悠了甲方，打得过产品经理，超得过同行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</a:t>
            </a:r>
            <a:endParaRPr lang="zh-CN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26130" y="2466975"/>
            <a:ext cx="17672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94055" y="2752725"/>
            <a:ext cx="44208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4055" y="3006725"/>
            <a:ext cx="44208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4055" y="3303270"/>
            <a:ext cx="23152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28395" y="1162685"/>
            <a:ext cx="653669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生活需要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以苦为乐，自我调侃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职业乐趣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773430"/>
            <a:ext cx="8269605" cy="377761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思维的乐趣。专注的思考如何解决一个问题，实现一个功能，编写一段代码，带给你的是思维的乐趣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掌握新技术的乐趣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软件系统上线后带来的满足感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面对挑战，克服困难带来的成就感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职业烦恼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845185"/>
            <a:ext cx="8269605" cy="333375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工作压力。软件开发是一门要求严格、细致的工作，常常需要在短时间、大工作量、高质量要求下完成任务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没日没夜的加班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无穷无尽需求变更，修改不完的Bug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软件错误导致的损失，造成的混乱，遭受的责罚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新技术的快速更新迭代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年龄增长导致竞争力下降，年轻程序员后浪追前浪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18117" y="2427734"/>
            <a:ext cx="4370308" cy="534816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成长路线图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99792" y="2139702"/>
            <a:ext cx="864096" cy="111088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程序员六个阶段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721360"/>
            <a:ext cx="7797165" cy="3867150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sz="22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第一阶段</a:t>
            </a:r>
            <a:endParaRPr sz="22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</a:pP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熟练地使用某种主流编程语言，相当于练武中套路</a:t>
            </a:r>
            <a:endParaRPr sz="183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sz="22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第二阶段</a:t>
            </a:r>
            <a:endParaRPr sz="22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</a:pP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精通某个平台及开发接口（例如Linux下熟练使用Python实现某些功能），相当于可以进行散打对练，可以真实地在实践中进行应用</a:t>
            </a:r>
            <a:endParaRPr sz="183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sz="22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第三阶段</a:t>
            </a:r>
            <a:endParaRPr sz="22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</a:pPr>
            <a:r>
              <a:rPr sz="1830">
                <a:solidFill>
                  <a:schemeClr val="tx1">
                    <a:lumMod val="85000"/>
                    <a:lumOff val="15000"/>
                  </a:schemeClr>
                </a:solidFill>
              </a:rPr>
              <a:t>深入了解某个平台底层原理，具备一定内功，也就是“手中有剑，心中无剑”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程序员六个阶段（续）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720725"/>
            <a:ext cx="8231505" cy="4429125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第四阶段</a:t>
            </a:r>
            <a:endParaRPr sz="22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</a:pPr>
            <a:r>
              <a:rPr sz="1830">
                <a:solidFill>
                  <a:schemeClr val="tx1">
                    <a:lumMod val="85000"/>
                    <a:lumOff val="15000"/>
                  </a:schemeClr>
                </a:solidFill>
              </a:rPr>
              <a:t>能直接在平台上进行深层次开发，进入了高级内容修炼层次，例如进行框架、内核源码分析与修改。这时，已经不再有语言和平台的束缚，这些只是一种工具</a:t>
            </a:r>
            <a:endParaRPr sz="183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sz="22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第五阶段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</a:pPr>
            <a:r>
              <a:rPr sz="1830">
                <a:solidFill>
                  <a:schemeClr val="tx1">
                    <a:lumMod val="85000"/>
                    <a:lumOff val="15000"/>
                  </a:schemeClr>
                </a:solidFill>
              </a:rPr>
              <a:t>超越技术层面，从全局上把握、设计一个复杂、庞大的系统体系结构，从底层到表层，从内核到界面，可以说是“手中无剑，心中有剑”</a:t>
            </a:r>
            <a:endParaRPr sz="183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sz="22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第六阶段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</a:pPr>
            <a:r>
              <a:rPr sz="1830">
                <a:solidFill>
                  <a:schemeClr val="tx1">
                    <a:lumMod val="85000"/>
                    <a:lumOff val="15000"/>
                  </a:schemeClr>
                </a:solidFill>
              </a:rPr>
              <a:t>任何问题就变成了一个思路问题，达到“手中无剑，心中无剑”的境界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另一种评定标准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759460"/>
            <a:ext cx="8231505" cy="4305300"/>
          </a:xfrm>
        </p:spPr>
        <p:txBody>
          <a:bodyPr>
            <a:normAutofit lnSpcReduction="10000"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初级：能开发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</a:pP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至少熟练一种开发工具或一套开发框架；至少熟悉一种常用数据库开发技术；能按照需求说明书，编写出合格的模块级实现；了解系统所使用的技术和架构，了解或部分了解系统所涉及的业务知识</a:t>
            </a:r>
            <a:endParaRPr sz="1665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中级：能设计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</a:pP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深入了解系统所使用技术和框架，了解系统架构、模块与流程，能开发出稳定、高效的代码；能将现实中的需求、问题转换为合理的系统设计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sz="2160" b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高级：能带项目与团队</a:t>
            </a:r>
            <a:endParaRPr sz="216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</a:pPr>
            <a:r>
              <a:rPr sz="216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具有丰富的项目开发经验，熟悉多种开发工具或多套技术框架，能带领项目、团队，能将成功经验复制</a:t>
            </a:r>
            <a:endParaRPr sz="21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3147695" cy="5143500"/>
          </a:xfrm>
          <a:prstGeom prst="rect">
            <a:avLst/>
          </a:prstGeom>
          <a:solidFill>
            <a:srgbClr val="009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620135" y="4491990"/>
            <a:ext cx="1511935" cy="300355"/>
          </a:xfrm>
          <a:prstGeom prst="rect">
            <a:avLst/>
          </a:prstGeom>
          <a:solidFill>
            <a:srgbClr val="2A56D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暖男</a:t>
            </a:r>
          </a:p>
        </p:txBody>
      </p:sp>
      <p:sp>
        <p:nvSpPr>
          <p:cNvPr id="6" name="矩形 5"/>
          <p:cNvSpPr/>
          <p:nvPr/>
        </p:nvSpPr>
        <p:spPr>
          <a:xfrm>
            <a:off x="5425440" y="4491990"/>
            <a:ext cx="1511935" cy="300355"/>
          </a:xfrm>
          <a:prstGeom prst="rect">
            <a:avLst/>
          </a:prstGeom>
          <a:solidFill>
            <a:srgbClr val="2A56D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文艺范</a:t>
            </a:r>
          </a:p>
        </p:txBody>
      </p:sp>
      <p:sp>
        <p:nvSpPr>
          <p:cNvPr id="7" name="矩形 6"/>
          <p:cNvSpPr/>
          <p:nvPr/>
        </p:nvSpPr>
        <p:spPr>
          <a:xfrm>
            <a:off x="3147695" y="628650"/>
            <a:ext cx="5796280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电子科大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软件工程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硕士学位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11年软件开发经验，</a:t>
            </a: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年IT教学经验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熟悉C/Java/python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等开发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语言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，熟悉复杂软件系统架构设计，熟悉金融产品开发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曾从事银行核心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票据、建设银行中间业务系统、华夏基金清算系统、协议分析、数据加密项目开发；保险预测系统、笔迹分析系统等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项目研发</a:t>
            </a: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年通过华为人工智能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工程师认证、华为人工智能高级工程师讲师认证，目前担任达内科技人工智能教学副总监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授课风格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讲课风格深入浅出，注重学生思考能力、动手能力、自学能力的培养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30110" y="4491990"/>
            <a:ext cx="1511935" cy="300355"/>
          </a:xfrm>
          <a:prstGeom prst="rect">
            <a:avLst/>
          </a:prstGeom>
          <a:solidFill>
            <a:srgbClr val="2A56D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滥好人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5715" y="4124325"/>
            <a:ext cx="2865755" cy="459740"/>
            <a:chOff x="443" y="5704"/>
            <a:chExt cx="4513" cy="724"/>
          </a:xfrm>
        </p:grpSpPr>
        <p:sp>
          <p:nvSpPr>
            <p:cNvPr id="10" name="矩形 9"/>
            <p:cNvSpPr/>
            <p:nvPr/>
          </p:nvSpPr>
          <p:spPr>
            <a:xfrm>
              <a:off x="1831" y="5704"/>
              <a:ext cx="1871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王丹波 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3" y="6068"/>
              <a:ext cx="124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710" y="6068"/>
              <a:ext cx="124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E:\个人文档\wdb1_小图.jpgwdb1_小图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4683" y="798978"/>
            <a:ext cx="1932940" cy="2899410"/>
          </a:xfrm>
          <a:prstGeom prst="roundRect">
            <a:avLst>
              <a:gd name="adj" fmla="val 38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23409"/>
            <a:ext cx="8075240" cy="597713"/>
          </a:xfrm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职业发展路线图（开发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维护）</a:t>
            </a:r>
          </a:p>
        </p:txBody>
      </p:sp>
      <p:sp>
        <p:nvSpPr>
          <p:cNvPr id="4" name="矩形 3"/>
          <p:cNvSpPr/>
          <p:nvPr/>
        </p:nvSpPr>
        <p:spPr>
          <a:xfrm>
            <a:off x="810260" y="3845560"/>
            <a:ext cx="2139950" cy="5988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软件工程师</a:t>
            </a: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（初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高级）</a:t>
            </a:r>
          </a:p>
        </p:txBody>
      </p:sp>
      <p:sp>
        <p:nvSpPr>
          <p:cNvPr id="5" name="矩形 4"/>
          <p:cNvSpPr/>
          <p:nvPr/>
        </p:nvSpPr>
        <p:spPr>
          <a:xfrm>
            <a:off x="3438525" y="3845560"/>
            <a:ext cx="2139950" cy="5988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运维工程师</a:t>
            </a: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（初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高级）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08065" y="3845560"/>
            <a:ext cx="2139950" cy="5988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测试工程师</a:t>
            </a: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（初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高级）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2795" y="2889250"/>
            <a:ext cx="1470025" cy="4375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项目经理</a:t>
            </a:r>
          </a:p>
        </p:txBody>
      </p:sp>
      <p:sp>
        <p:nvSpPr>
          <p:cNvPr id="11" name="矩形 10"/>
          <p:cNvSpPr/>
          <p:nvPr/>
        </p:nvSpPr>
        <p:spPr>
          <a:xfrm>
            <a:off x="2687320" y="2889250"/>
            <a:ext cx="1470025" cy="4375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技术经理</a:t>
            </a:r>
          </a:p>
        </p:txBody>
      </p:sp>
      <p:sp>
        <p:nvSpPr>
          <p:cNvPr id="12" name="矩形 11"/>
          <p:cNvSpPr/>
          <p:nvPr/>
        </p:nvSpPr>
        <p:spPr>
          <a:xfrm>
            <a:off x="6777990" y="2889250"/>
            <a:ext cx="1470025" cy="4375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产品经理</a:t>
            </a:r>
          </a:p>
        </p:txBody>
      </p:sp>
      <p:sp>
        <p:nvSpPr>
          <p:cNvPr id="13" name="矩形 12"/>
          <p:cNvSpPr/>
          <p:nvPr/>
        </p:nvSpPr>
        <p:spPr>
          <a:xfrm>
            <a:off x="772795" y="2027555"/>
            <a:ext cx="1470660" cy="41783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管理专家</a:t>
            </a:r>
          </a:p>
        </p:txBody>
      </p:sp>
      <p:sp>
        <p:nvSpPr>
          <p:cNvPr id="14" name="矩形 13"/>
          <p:cNvSpPr/>
          <p:nvPr/>
        </p:nvSpPr>
        <p:spPr>
          <a:xfrm>
            <a:off x="4678045" y="2889250"/>
            <a:ext cx="1470025" cy="4375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架构师</a:t>
            </a:r>
          </a:p>
        </p:txBody>
      </p:sp>
      <p:sp>
        <p:nvSpPr>
          <p:cNvPr id="15" name="矩形 14"/>
          <p:cNvSpPr/>
          <p:nvPr/>
        </p:nvSpPr>
        <p:spPr>
          <a:xfrm>
            <a:off x="2687320" y="2027555"/>
            <a:ext cx="1470660" cy="41783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技术专家</a:t>
            </a:r>
          </a:p>
        </p:txBody>
      </p:sp>
      <p:sp>
        <p:nvSpPr>
          <p:cNvPr id="16" name="矩形 15"/>
          <p:cNvSpPr/>
          <p:nvPr/>
        </p:nvSpPr>
        <p:spPr>
          <a:xfrm>
            <a:off x="3629025" y="1093470"/>
            <a:ext cx="1736725" cy="4368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CTO/CEO</a:t>
            </a:r>
          </a:p>
        </p:txBody>
      </p:sp>
      <p:sp>
        <p:nvSpPr>
          <p:cNvPr id="17" name="矩形 16"/>
          <p:cNvSpPr/>
          <p:nvPr/>
        </p:nvSpPr>
        <p:spPr>
          <a:xfrm>
            <a:off x="4678045" y="2027555"/>
            <a:ext cx="1469390" cy="41783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业务专家</a:t>
            </a:r>
          </a:p>
        </p:txBody>
      </p:sp>
      <p:sp>
        <p:nvSpPr>
          <p:cNvPr id="18" name="矩形 17"/>
          <p:cNvSpPr/>
          <p:nvPr/>
        </p:nvSpPr>
        <p:spPr>
          <a:xfrm>
            <a:off x="6778625" y="2027555"/>
            <a:ext cx="1469390" cy="41783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咨询专家</a:t>
            </a:r>
          </a:p>
        </p:txBody>
      </p:sp>
      <p:sp>
        <p:nvSpPr>
          <p:cNvPr id="19" name="上箭头 18"/>
          <p:cNvSpPr/>
          <p:nvPr/>
        </p:nvSpPr>
        <p:spPr>
          <a:xfrm>
            <a:off x="4180840" y="3388995"/>
            <a:ext cx="429260" cy="374015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上箭头 19"/>
          <p:cNvSpPr/>
          <p:nvPr/>
        </p:nvSpPr>
        <p:spPr>
          <a:xfrm>
            <a:off x="4181475" y="2498090"/>
            <a:ext cx="429260" cy="374015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1" name="上箭头 20"/>
          <p:cNvSpPr/>
          <p:nvPr/>
        </p:nvSpPr>
        <p:spPr>
          <a:xfrm>
            <a:off x="4181475" y="1609725"/>
            <a:ext cx="429260" cy="374015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23409"/>
            <a:ext cx="8075240" cy="597713"/>
          </a:xfrm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职业发展路线图（数据工程师）</a:t>
            </a:r>
          </a:p>
        </p:txBody>
      </p:sp>
      <p:sp>
        <p:nvSpPr>
          <p:cNvPr id="4" name="矩形 3"/>
          <p:cNvSpPr/>
          <p:nvPr/>
        </p:nvSpPr>
        <p:spPr>
          <a:xfrm>
            <a:off x="2181860" y="3848100"/>
            <a:ext cx="2000250" cy="3670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数据工程师</a:t>
            </a:r>
          </a:p>
        </p:txBody>
      </p:sp>
      <p:sp>
        <p:nvSpPr>
          <p:cNvPr id="10" name="矩形 9"/>
          <p:cNvSpPr/>
          <p:nvPr/>
        </p:nvSpPr>
        <p:spPr>
          <a:xfrm>
            <a:off x="2181860" y="3007995"/>
            <a:ext cx="2072640" cy="3479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中级数据工程师</a:t>
            </a:r>
          </a:p>
        </p:txBody>
      </p:sp>
      <p:sp>
        <p:nvSpPr>
          <p:cNvPr id="13" name="矩形 12"/>
          <p:cNvSpPr/>
          <p:nvPr/>
        </p:nvSpPr>
        <p:spPr>
          <a:xfrm>
            <a:off x="1376045" y="2008505"/>
            <a:ext cx="1703070" cy="3321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高级数据工程师</a:t>
            </a:r>
          </a:p>
        </p:txBody>
      </p:sp>
      <p:sp>
        <p:nvSpPr>
          <p:cNvPr id="15" name="矩形 14"/>
          <p:cNvSpPr/>
          <p:nvPr/>
        </p:nvSpPr>
        <p:spPr>
          <a:xfrm>
            <a:off x="3525520" y="2008505"/>
            <a:ext cx="1840230" cy="3321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数据架构工程师</a:t>
            </a:r>
          </a:p>
        </p:txBody>
      </p:sp>
      <p:sp>
        <p:nvSpPr>
          <p:cNvPr id="16" name="矩形 15"/>
          <p:cNvSpPr/>
          <p:nvPr/>
        </p:nvSpPr>
        <p:spPr>
          <a:xfrm>
            <a:off x="3528060" y="1089660"/>
            <a:ext cx="1736725" cy="34734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数据科学家</a:t>
            </a:r>
          </a:p>
        </p:txBody>
      </p:sp>
      <p:sp>
        <p:nvSpPr>
          <p:cNvPr id="18" name="矩形 17"/>
          <p:cNvSpPr/>
          <p:nvPr/>
        </p:nvSpPr>
        <p:spPr>
          <a:xfrm>
            <a:off x="5783580" y="2008505"/>
            <a:ext cx="1839595" cy="3321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高级数据开发工程师</a:t>
            </a:r>
          </a:p>
        </p:txBody>
      </p:sp>
      <p:sp>
        <p:nvSpPr>
          <p:cNvPr id="20" name="上箭头 19"/>
          <p:cNvSpPr/>
          <p:nvPr/>
        </p:nvSpPr>
        <p:spPr>
          <a:xfrm>
            <a:off x="4182110" y="2526030"/>
            <a:ext cx="429260" cy="297180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上箭头 20"/>
          <p:cNvSpPr/>
          <p:nvPr/>
        </p:nvSpPr>
        <p:spPr>
          <a:xfrm>
            <a:off x="4181475" y="1537970"/>
            <a:ext cx="429260" cy="297180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8" name="矩形 7"/>
          <p:cNvSpPr/>
          <p:nvPr/>
        </p:nvSpPr>
        <p:spPr>
          <a:xfrm>
            <a:off x="4610735" y="3007995"/>
            <a:ext cx="2072640" cy="3479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数据开发岗</a:t>
            </a:r>
          </a:p>
        </p:txBody>
      </p:sp>
      <p:sp>
        <p:nvSpPr>
          <p:cNvPr id="9" name="矩形 8"/>
          <p:cNvSpPr/>
          <p:nvPr/>
        </p:nvSpPr>
        <p:spPr>
          <a:xfrm>
            <a:off x="4610735" y="3848100"/>
            <a:ext cx="2072005" cy="3670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行业数据分析师</a:t>
            </a:r>
          </a:p>
        </p:txBody>
      </p:sp>
      <p:sp>
        <p:nvSpPr>
          <p:cNvPr id="23" name="上箭头 22"/>
          <p:cNvSpPr/>
          <p:nvPr/>
        </p:nvSpPr>
        <p:spPr>
          <a:xfrm>
            <a:off x="4181475" y="3453765"/>
            <a:ext cx="429260" cy="297180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9579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职业发展路线图（算法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人工智能）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0" y="1203325"/>
            <a:ext cx="5589270" cy="33832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18117" y="2427734"/>
            <a:ext cx="4370308" cy="534816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软件人员需具备的能力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99792" y="2139702"/>
            <a:ext cx="864096" cy="111088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9579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技术能力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793750"/>
            <a:ext cx="7987030" cy="404050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熟悉一种主流技术</a:t>
            </a:r>
            <a:endParaRPr lang="zh-CN" sz="1600" dirty="0">
              <a:sym typeface="+mn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800" dirty="0">
                <a:sym typeface="+mn-ea"/>
              </a:rPr>
              <a:t>至少熟练掌握一门主流编程语言，两种主流数据库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800" dirty="0">
                <a:sym typeface="+mn-ea"/>
              </a:rPr>
              <a:t>专业基础知识：操作系统原理，数据库原理，数据结构，网络理论与常用协议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800" dirty="0">
                <a:sym typeface="+mn-ea"/>
              </a:rPr>
              <a:t>熟悉一种操作系统开发技术（Windows/Linux/Unix/Android/IOS/嵌入式平台）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800" dirty="0">
                <a:sym typeface="+mn-ea"/>
              </a:rPr>
              <a:t>熟悉主流开发工具与框架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800" dirty="0">
                <a:sym typeface="+mn-ea"/>
              </a:rPr>
              <a:t>熟悉面向过程或面向对象程序设计思想</a:t>
            </a:r>
            <a:endParaRPr lang="zh-CN" sz="1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技术能力（续）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754380"/>
            <a:ext cx="7987030" cy="411480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1800" dirty="0">
                <a:sym typeface="+mn-ea"/>
              </a:rPr>
              <a:t>编码能力，测试能力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1800" dirty="0">
                <a:sym typeface="+mn-ea"/>
              </a:rPr>
              <a:t>自学能力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1800" dirty="0">
                <a:sym typeface="+mn-ea"/>
              </a:rPr>
              <a:t>分析问题能力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1800" dirty="0">
                <a:sym typeface="+mn-ea"/>
              </a:rPr>
              <a:t>快速判断、定位、解决问题的能力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1800" dirty="0">
                <a:sym typeface="+mn-ea"/>
              </a:rPr>
              <a:t>快速学习能力，新技术接受能力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1800" dirty="0">
                <a:sym typeface="+mn-ea"/>
              </a:rPr>
              <a:t>软件工程知识与项目管理能力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1800" dirty="0">
                <a:sym typeface="+mn-ea"/>
              </a:rPr>
              <a:t>编写文档能力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sz="1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非技术能力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721360"/>
            <a:ext cx="7987030" cy="423227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沟通协调能力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项目需要和各类人员进行沟通（客户，主管，业务人员，测试人员，其他团队人员），协调各类事务，将项目推动进行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抗压能力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能扛多大的压力，就能承担多大的责任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能承担多大的责任，就能有多大的成就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团队合作能力、表达能力、写作能力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非技术能力更重要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9285" y="1557655"/>
            <a:ext cx="4911090" cy="829945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5">
                        <a:tint val="70000"/>
                        <a:satMod val="180000"/>
                      </a:schemeClr>
                    </a:gs>
                    <a:gs pos="62000">
                      <a:schemeClr val="accent5">
                        <a:tint val="30000"/>
                        <a:satMod val="180000"/>
                      </a:schemeClr>
                    </a:gs>
                    <a:gs pos="100000">
                      <a:schemeClr val="accent5">
                        <a:tint val="22000"/>
                        <a:satMod val="18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endParaRPr lang="zh-CN" altLang="en-US" sz="1600" b="1">
              <a:ln>
                <a:noFill/>
              </a:ln>
              <a:solidFill>
                <a:srgbClr val="1B228A"/>
              </a:solidFill>
            </a:endParaRPr>
          </a:p>
          <a:p>
            <a:pPr fontAlgn="auto">
              <a:lnSpc>
                <a:spcPct val="150000"/>
              </a:lnSpc>
            </a:pPr>
            <a:endParaRPr lang="zh-CN" altLang="en-US" sz="1600" b="1">
              <a:ln>
                <a:noFill/>
              </a:ln>
              <a:solidFill>
                <a:srgbClr val="1B228A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7360" y="915670"/>
            <a:ext cx="7987030" cy="361759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sym typeface="+mn-ea"/>
              </a:rPr>
              <a:t>很大程度上，非技术能力更重要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sym typeface="+mn-ea"/>
              </a:rPr>
              <a:t>跟人打交道，远远 比跟机器打交道复杂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sz="2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" y="2355215"/>
            <a:ext cx="3178175" cy="1906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2355215"/>
            <a:ext cx="2857500" cy="19069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18117" y="2427734"/>
            <a:ext cx="4370308" cy="534816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企业需要什么样的员工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99792" y="2139702"/>
            <a:ext cx="864096" cy="111088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软件项目组织架构</a:t>
            </a:r>
          </a:p>
        </p:txBody>
      </p:sp>
      <p:sp>
        <p:nvSpPr>
          <p:cNvPr id="8" name="矩形 7"/>
          <p:cNvSpPr/>
          <p:nvPr/>
        </p:nvSpPr>
        <p:spPr>
          <a:xfrm>
            <a:off x="3606165" y="1049020"/>
            <a:ext cx="1508125" cy="387985"/>
          </a:xfrm>
          <a:prstGeom prst="rect">
            <a:avLst/>
          </a:prstGeom>
          <a:solidFill>
            <a:srgbClr val="F84C2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项目经理</a:t>
            </a:r>
          </a:p>
        </p:txBody>
      </p:sp>
      <p:sp>
        <p:nvSpPr>
          <p:cNvPr id="9" name="矩形 8"/>
          <p:cNvSpPr/>
          <p:nvPr/>
        </p:nvSpPr>
        <p:spPr>
          <a:xfrm>
            <a:off x="838835" y="2077720"/>
            <a:ext cx="1123950" cy="41656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技术经理</a:t>
            </a:r>
          </a:p>
        </p:txBody>
      </p:sp>
      <p:sp>
        <p:nvSpPr>
          <p:cNvPr id="10" name="矩形 9"/>
          <p:cNvSpPr/>
          <p:nvPr/>
        </p:nvSpPr>
        <p:spPr>
          <a:xfrm>
            <a:off x="2519045" y="2077720"/>
            <a:ext cx="1123950" cy="4152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测试经理</a:t>
            </a:r>
          </a:p>
        </p:txBody>
      </p:sp>
      <p:sp>
        <p:nvSpPr>
          <p:cNvPr id="11" name="矩形 10"/>
          <p:cNvSpPr/>
          <p:nvPr/>
        </p:nvSpPr>
        <p:spPr>
          <a:xfrm>
            <a:off x="3919220" y="2077720"/>
            <a:ext cx="1251585" cy="4152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视觉设计经理</a:t>
            </a:r>
          </a:p>
        </p:txBody>
      </p:sp>
      <p:sp>
        <p:nvSpPr>
          <p:cNvPr id="12" name="矩形 11"/>
          <p:cNvSpPr/>
          <p:nvPr/>
        </p:nvSpPr>
        <p:spPr>
          <a:xfrm>
            <a:off x="5544820" y="2077720"/>
            <a:ext cx="1268730" cy="41465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基础架构经理</a:t>
            </a:r>
          </a:p>
        </p:txBody>
      </p:sp>
      <p:sp>
        <p:nvSpPr>
          <p:cNvPr id="13" name="矩形 12"/>
          <p:cNvSpPr/>
          <p:nvPr/>
        </p:nvSpPr>
        <p:spPr>
          <a:xfrm>
            <a:off x="838835" y="2997200"/>
            <a:ext cx="394335" cy="1428750"/>
          </a:xfrm>
          <a:prstGeom prst="rect">
            <a:avLst/>
          </a:prstGeom>
          <a:solidFill>
            <a:srgbClr val="D52A2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前端开发人员</a:t>
            </a:r>
          </a:p>
        </p:txBody>
      </p:sp>
      <p:sp>
        <p:nvSpPr>
          <p:cNvPr id="14" name="矩形 13"/>
          <p:cNvSpPr/>
          <p:nvPr/>
        </p:nvSpPr>
        <p:spPr>
          <a:xfrm>
            <a:off x="1525905" y="2997200"/>
            <a:ext cx="394335" cy="1428750"/>
          </a:xfrm>
          <a:prstGeom prst="rect">
            <a:avLst/>
          </a:prstGeom>
          <a:solidFill>
            <a:srgbClr val="D52A2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后端开发人员</a:t>
            </a:r>
          </a:p>
        </p:txBody>
      </p:sp>
      <p:sp>
        <p:nvSpPr>
          <p:cNvPr id="15" name="矩形 14"/>
          <p:cNvSpPr/>
          <p:nvPr/>
        </p:nvSpPr>
        <p:spPr>
          <a:xfrm>
            <a:off x="2519045" y="2997200"/>
            <a:ext cx="394335" cy="1428750"/>
          </a:xfrm>
          <a:prstGeom prst="rect">
            <a:avLst/>
          </a:prstGeom>
          <a:solidFill>
            <a:srgbClr val="D52A2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测试工程师</a:t>
            </a:r>
          </a:p>
        </p:txBody>
      </p:sp>
      <p:sp>
        <p:nvSpPr>
          <p:cNvPr id="16" name="矩形 15"/>
          <p:cNvSpPr/>
          <p:nvPr/>
        </p:nvSpPr>
        <p:spPr>
          <a:xfrm>
            <a:off x="3149600" y="2997200"/>
            <a:ext cx="394335" cy="14287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业务测试人员</a:t>
            </a:r>
          </a:p>
        </p:txBody>
      </p:sp>
      <p:sp>
        <p:nvSpPr>
          <p:cNvPr id="17" name="矩形 16"/>
          <p:cNvSpPr/>
          <p:nvPr/>
        </p:nvSpPr>
        <p:spPr>
          <a:xfrm>
            <a:off x="4121785" y="2997200"/>
            <a:ext cx="394335" cy="14287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设计师</a:t>
            </a:r>
          </a:p>
        </p:txBody>
      </p:sp>
      <p:sp>
        <p:nvSpPr>
          <p:cNvPr id="18" name="矩形 17"/>
          <p:cNvSpPr/>
          <p:nvPr/>
        </p:nvSpPr>
        <p:spPr>
          <a:xfrm>
            <a:off x="4788535" y="2997200"/>
            <a:ext cx="394335" cy="14287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交互设计师</a:t>
            </a:r>
          </a:p>
        </p:txBody>
      </p:sp>
      <p:sp>
        <p:nvSpPr>
          <p:cNvPr id="19" name="矩形 18"/>
          <p:cNvSpPr/>
          <p:nvPr/>
        </p:nvSpPr>
        <p:spPr>
          <a:xfrm>
            <a:off x="5544820" y="2997200"/>
            <a:ext cx="394335" cy="1428750"/>
          </a:xfrm>
          <a:prstGeom prst="rect">
            <a:avLst/>
          </a:prstGeom>
          <a:solidFill>
            <a:srgbClr val="D52A2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基础架构师</a:t>
            </a:r>
          </a:p>
        </p:txBody>
      </p:sp>
      <p:sp>
        <p:nvSpPr>
          <p:cNvPr id="20" name="矩形 19"/>
          <p:cNvSpPr/>
          <p:nvPr/>
        </p:nvSpPr>
        <p:spPr>
          <a:xfrm>
            <a:off x="6274435" y="2997200"/>
            <a:ext cx="394335" cy="14287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DBA</a:t>
            </a:r>
          </a:p>
        </p:txBody>
      </p:sp>
      <p:sp>
        <p:nvSpPr>
          <p:cNvPr id="21" name="矩形 20"/>
          <p:cNvSpPr/>
          <p:nvPr/>
        </p:nvSpPr>
        <p:spPr>
          <a:xfrm>
            <a:off x="7187565" y="3206115"/>
            <a:ext cx="1123950" cy="4114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文档工程师</a:t>
            </a:r>
          </a:p>
        </p:txBody>
      </p:sp>
      <p:sp>
        <p:nvSpPr>
          <p:cNvPr id="22" name="矩形 21"/>
          <p:cNvSpPr/>
          <p:nvPr/>
        </p:nvSpPr>
        <p:spPr>
          <a:xfrm>
            <a:off x="7187565" y="2106295"/>
            <a:ext cx="1123950" cy="37973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系统架构师</a:t>
            </a:r>
          </a:p>
        </p:txBody>
      </p:sp>
      <p:cxnSp>
        <p:nvCxnSpPr>
          <p:cNvPr id="23" name="肘形连接符 22"/>
          <p:cNvCxnSpPr>
            <a:stCxn id="13" idx="0"/>
            <a:endCxn id="9" idx="2"/>
          </p:cNvCxnSpPr>
          <p:nvPr/>
        </p:nvCxnSpPr>
        <p:spPr>
          <a:xfrm rot="16200000">
            <a:off x="967105" y="2563495"/>
            <a:ext cx="502920" cy="3644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4" idx="0"/>
            <a:endCxn id="9" idx="2"/>
          </p:cNvCxnSpPr>
          <p:nvPr/>
        </p:nvCxnSpPr>
        <p:spPr>
          <a:xfrm rot="16200000" flipV="1">
            <a:off x="1310640" y="2584450"/>
            <a:ext cx="502920" cy="3225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5" idx="0"/>
            <a:endCxn id="10" idx="2"/>
          </p:cNvCxnSpPr>
          <p:nvPr/>
        </p:nvCxnSpPr>
        <p:spPr>
          <a:xfrm rot="16200000">
            <a:off x="2646680" y="2562860"/>
            <a:ext cx="504190" cy="3644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6" idx="0"/>
            <a:endCxn id="10" idx="2"/>
          </p:cNvCxnSpPr>
          <p:nvPr/>
        </p:nvCxnSpPr>
        <p:spPr>
          <a:xfrm rot="16200000" flipV="1">
            <a:off x="2961958" y="2612073"/>
            <a:ext cx="504190" cy="266065"/>
          </a:xfrm>
          <a:prstGeom prst="bentConnector3">
            <a:avLst>
              <a:gd name="adj1" fmla="val 50063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7" idx="0"/>
            <a:endCxn id="11" idx="2"/>
          </p:cNvCxnSpPr>
          <p:nvPr/>
        </p:nvCxnSpPr>
        <p:spPr>
          <a:xfrm rot="16200000">
            <a:off x="4180205" y="2632075"/>
            <a:ext cx="504190" cy="2260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0"/>
            <a:endCxn id="11" idx="2"/>
          </p:cNvCxnSpPr>
          <p:nvPr/>
        </p:nvCxnSpPr>
        <p:spPr>
          <a:xfrm rot="16200000" flipV="1">
            <a:off x="4513580" y="2524760"/>
            <a:ext cx="504190" cy="4406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9" idx="0"/>
            <a:endCxn id="12" idx="2"/>
          </p:cNvCxnSpPr>
          <p:nvPr/>
        </p:nvCxnSpPr>
        <p:spPr>
          <a:xfrm rot="16200000">
            <a:off x="5708333" y="2526348"/>
            <a:ext cx="504825" cy="4368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20" idx="0"/>
            <a:endCxn id="12" idx="2"/>
          </p:cNvCxnSpPr>
          <p:nvPr/>
        </p:nvCxnSpPr>
        <p:spPr>
          <a:xfrm rot="16200000" flipV="1">
            <a:off x="6073140" y="2598420"/>
            <a:ext cx="504825" cy="292735"/>
          </a:xfrm>
          <a:prstGeom prst="bentConnector3">
            <a:avLst>
              <a:gd name="adj1" fmla="val 499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21" idx="1"/>
            <a:endCxn id="8" idx="3"/>
          </p:cNvCxnSpPr>
          <p:nvPr/>
        </p:nvCxnSpPr>
        <p:spPr>
          <a:xfrm rot="10800000">
            <a:off x="5114290" y="1243330"/>
            <a:ext cx="2073275" cy="2168525"/>
          </a:xfrm>
          <a:prstGeom prst="bentConnector3">
            <a:avLst>
              <a:gd name="adj1" fmla="val 1139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22" idx="0"/>
            <a:endCxn id="8" idx="3"/>
          </p:cNvCxnSpPr>
          <p:nvPr/>
        </p:nvCxnSpPr>
        <p:spPr>
          <a:xfrm rot="16200000" flipV="1">
            <a:off x="6000433" y="357188"/>
            <a:ext cx="862965" cy="263525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9" idx="0"/>
            <a:endCxn id="8" idx="2"/>
          </p:cNvCxnSpPr>
          <p:nvPr/>
        </p:nvCxnSpPr>
        <p:spPr>
          <a:xfrm rot="16200000">
            <a:off x="2560320" y="277495"/>
            <a:ext cx="640715" cy="2959735"/>
          </a:xfrm>
          <a:prstGeom prst="bentConnector3">
            <a:avLst>
              <a:gd name="adj1" fmla="val 4995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0" idx="0"/>
            <a:endCxn id="8" idx="2"/>
          </p:cNvCxnSpPr>
          <p:nvPr/>
        </p:nvCxnSpPr>
        <p:spPr>
          <a:xfrm rot="16200000">
            <a:off x="3400425" y="1117600"/>
            <a:ext cx="640715" cy="1279525"/>
          </a:xfrm>
          <a:prstGeom prst="bentConnector3">
            <a:avLst>
              <a:gd name="adj1" fmla="val 4995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1" idx="0"/>
            <a:endCxn id="8" idx="2"/>
          </p:cNvCxnSpPr>
          <p:nvPr/>
        </p:nvCxnSpPr>
        <p:spPr>
          <a:xfrm rot="16200000" flipV="1">
            <a:off x="4132580" y="1664970"/>
            <a:ext cx="640715" cy="184785"/>
          </a:xfrm>
          <a:prstGeom prst="bentConnector3">
            <a:avLst>
              <a:gd name="adj1" fmla="val 4995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2" idx="0"/>
            <a:endCxn id="8" idx="2"/>
          </p:cNvCxnSpPr>
          <p:nvPr/>
        </p:nvCxnSpPr>
        <p:spPr>
          <a:xfrm rot="16200000" flipV="1">
            <a:off x="4949508" y="848043"/>
            <a:ext cx="640715" cy="18186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103968" y="1910425"/>
            <a:ext cx="3996024" cy="441610"/>
            <a:chOff x="4103968" y="2208654"/>
            <a:chExt cx="3996024" cy="441610"/>
          </a:xfrm>
        </p:grpSpPr>
        <p:sp>
          <p:nvSpPr>
            <p:cNvPr id="16" name="圆角矩形 15"/>
            <p:cNvSpPr/>
            <p:nvPr/>
          </p:nvSpPr>
          <p:spPr>
            <a:xfrm>
              <a:off x="4103968" y="2290264"/>
              <a:ext cx="144000" cy="3600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99992" y="2208654"/>
              <a:ext cx="36000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成长路线图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03968" y="1318253"/>
            <a:ext cx="3996024" cy="441610"/>
            <a:chOff x="4103968" y="1482214"/>
            <a:chExt cx="3996024" cy="441610"/>
          </a:xfrm>
        </p:grpSpPr>
        <p:sp>
          <p:nvSpPr>
            <p:cNvPr id="19" name="文本框 18"/>
            <p:cNvSpPr txBox="1"/>
            <p:nvPr/>
          </p:nvSpPr>
          <p:spPr>
            <a:xfrm>
              <a:off x="4499992" y="1482214"/>
              <a:ext cx="36000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职业特点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4103968" y="1563824"/>
              <a:ext cx="144000" cy="3600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03968" y="2455255"/>
            <a:ext cx="3996024" cy="441610"/>
            <a:chOff x="4103968" y="2571239"/>
            <a:chExt cx="3996024" cy="441610"/>
          </a:xfrm>
        </p:grpSpPr>
        <p:sp>
          <p:nvSpPr>
            <p:cNvPr id="3" name="圆角矩形 2"/>
            <p:cNvSpPr/>
            <p:nvPr/>
          </p:nvSpPr>
          <p:spPr>
            <a:xfrm>
              <a:off x="4103968" y="2652849"/>
              <a:ext cx="144000" cy="3600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99992" y="2571239"/>
              <a:ext cx="36000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软件人员必备能力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499992" y="3012785"/>
            <a:ext cx="360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企业对人才的要求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103968" y="3063280"/>
            <a:ext cx="144000" cy="360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99992" y="3561425"/>
            <a:ext cx="360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学习及就业建议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103968" y="3611920"/>
            <a:ext cx="144000" cy="360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9992" y="4126575"/>
            <a:ext cx="360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未来趋势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103968" y="4177070"/>
            <a:ext cx="144000" cy="360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能力要求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712470"/>
            <a:ext cx="7987030" cy="424116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技术合格（少量技术出众）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能编写合格代码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能解决实际问题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能快速产出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能搞定客户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执行力、沟通能力、表达能力、写作能力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良好的职业操守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9579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能力要求（续）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939800"/>
            <a:ext cx="7987030" cy="305816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注重实际项目经验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软件企业非常看重是否经历过完整项目过程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正常情况下，一年工作经验应该具有</a:t>
            </a:r>
            <a:r>
              <a:rPr lang="en-US" altLang="zh-CN" sz="1600" dirty="0">
                <a:sym typeface="+mn-ea"/>
              </a:rPr>
              <a:t>2~3</a:t>
            </a:r>
            <a:r>
              <a:rPr lang="zh-CN" altLang="en-US" sz="1600" dirty="0">
                <a:sym typeface="+mn-ea"/>
              </a:rPr>
              <a:t>个中小型项目经验；大型项目一般</a:t>
            </a:r>
            <a:r>
              <a:rPr lang="en-US" altLang="zh-CN" sz="1600" dirty="0">
                <a:sym typeface="+mn-ea"/>
              </a:rPr>
              <a:t>1~3</a:t>
            </a:r>
            <a:r>
              <a:rPr lang="zh-CN" altLang="en-US" sz="1600" dirty="0">
                <a:sym typeface="+mn-ea"/>
              </a:rPr>
              <a:t>年开发周期</a:t>
            </a:r>
            <a:endParaRPr lang="zh-CN" sz="1665" dirty="0">
              <a:sym typeface="+mn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65" dirty="0">
                <a:sym typeface="+mn-ea"/>
              </a:rPr>
              <a:t>注重行业软件开发经验（例如银行，医疗）</a:t>
            </a:r>
            <a:r>
              <a:rPr lang="en-US" altLang="zh-CN" sz="1665" dirty="0">
                <a:sym typeface="+mn-ea"/>
              </a:rPr>
              <a:t>	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18117" y="2427734"/>
            <a:ext cx="4370308" cy="534816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学习和就业建议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99792" y="2139702"/>
            <a:ext cx="864096" cy="111088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学习建议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721995"/>
            <a:ext cx="7987030" cy="404812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第一阶段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学会编程</a:t>
            </a:r>
            <a:r>
              <a:rPr lang="en-US" altLang="zh-CN" sz="1600" dirty="0">
                <a:sym typeface="+mn-ea"/>
              </a:rPr>
              <a:t>	</a:t>
            </a:r>
            <a:endParaRPr lang="zh-CN" sz="1600" dirty="0">
              <a:sym typeface="+mn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掌握好Linux，数据结构基础知识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不要死记硬背知识点，思想和方法更重要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图形界面并不重要，高手写程序都是没有界面的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第二阶段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熟练掌握数据库、网络编程相关知识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深入了解服务器端编程知识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学习建议（续）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763905"/>
            <a:ext cx="7987030" cy="394144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第三阶段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掌握好WEB开发技术，走遍天下都不怕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从开源项目中学习，前三个阶段知识综合应用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第四阶段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65" dirty="0">
                <a:sym typeface="+mn-ea"/>
              </a:rPr>
              <a:t>学习项目开发流程</a:t>
            </a:r>
          </a:p>
          <a:p>
            <a:pPr lvl="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995" b="1" dirty="0">
                <a:sym typeface="+mn-ea"/>
              </a:rPr>
              <a:t>第五阶段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60" dirty="0">
                <a:sym typeface="+mn-ea"/>
              </a:rPr>
              <a:t>核心：原理、算法、模型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60" dirty="0">
                <a:sym typeface="+mn-ea"/>
              </a:rPr>
              <a:t>辅助工具：框架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sz="166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如何突破学习中的困境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39115" y="866775"/>
            <a:ext cx="7987030" cy="375158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如何突破编程不能入门的困境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编写算法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课堂上的示例反复练习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如果某些知识点无法理解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听不同的老师讲授，参考不同的书籍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放一下，过一段时间再回过头来看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不要抓住一点不放</a:t>
            </a:r>
            <a:endParaRPr lang="zh-CN" sz="2000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其它建议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680085"/>
            <a:ext cx="7987030" cy="387286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用软件人员的思维来思考问题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我们每天接触大量软件，例如APP、超市收银、地铁刷卡、网络约车、外卖......利用自己所学的知识，来思考如何实现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将软件知识与自己以往的行业经验结合起来思考</a:t>
            </a:r>
            <a:endParaRPr lang="zh-CN" sz="2000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技术要走正路，切忌野路子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戒掉游戏，时间用来学习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关于就业的建议（一）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725805"/>
            <a:ext cx="7987030" cy="315468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sym typeface="+mn-ea"/>
              </a:rPr>
              <a:t>疫情后复苏的年份，抓住机会快速就业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sym typeface="+mn-ea"/>
              </a:rPr>
              <a:t>先就业、再择业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sym typeface="+mn-ea"/>
              </a:rPr>
              <a:t>项目经验、工作经验比薪资更重要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sym typeface="+mn-ea"/>
              </a:rPr>
              <a:t>AI、数据分析人才需求量在增大，要求在提高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9579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关于就业的建议（二）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855980"/>
            <a:ext cx="7987030" cy="380555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如果开发吃力，转测试、运维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如果觉得自己开发感到吃力，及时转测试、运维、技术支持等方向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了解自己的优缺点，扬长避短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1665" b="1" dirty="0">
                <a:sym typeface="+mn-ea"/>
              </a:rPr>
              <a:t>如果发展方向不明确，问问自己这几个问题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我喜欢什么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我的优势在哪里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我想成为一个什么样的人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9579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容易就业和不容易就业的学员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793115"/>
            <a:ext cx="7987030" cy="384429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容易就业的学员特征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技术能力强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情商高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表达、沟通、协调能力强</a:t>
            </a:r>
            <a:endParaRPr lang="zh-CN" sz="2000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不易就业学员特征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技术能力差、情商低、不善于表达交流，无突出优点和特长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大龄转岗学员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18117" y="2427734"/>
            <a:ext cx="4370308" cy="534816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职业特点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99792" y="2139702"/>
            <a:ext cx="864096" cy="111088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18117" y="2427734"/>
            <a:ext cx="4370308" cy="534816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未来趋势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99792" y="2139702"/>
            <a:ext cx="864096" cy="111088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未来趋势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856615"/>
            <a:ext cx="7987030" cy="378079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人工智能大规模商业应用，对传统行业形成强烈冲击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劳动密集型行业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简单、重复度高的行业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规律性强、变化较少的行业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对人体危害性较大的行业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人们对软件需求的无限性，决定了需要大量软件工程师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未来趋势（续）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5465" y="785495"/>
            <a:ext cx="7987030" cy="421386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Python语言优势愈发凸显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人越来越贵，机器越来越便宜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Python很可能是人工智能时代的代表性语言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2000" b="1" dirty="0">
                <a:sym typeface="+mn-ea"/>
              </a:rPr>
              <a:t>IT行业是处于上升期的行业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就业机会、成长机会、创业机会</a:t>
            </a:r>
            <a:endParaRPr lang="zh-CN" sz="1665" b="1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ym typeface="+mn-ea"/>
              </a:rPr>
              <a:t>IT</a:t>
            </a:r>
            <a:r>
              <a:rPr lang="zh-CN" altLang="en-US" sz="2000" b="1" dirty="0">
                <a:sym typeface="+mn-ea"/>
              </a:rPr>
              <a:t>行业</a:t>
            </a:r>
            <a:r>
              <a:rPr lang="zh-CN" sz="2000" b="1" dirty="0">
                <a:sym typeface="+mn-ea"/>
              </a:rPr>
              <a:t>具有“三高三低”特点</a:t>
            </a:r>
            <a:endParaRPr lang="zh-CN" sz="1600" dirty="0">
              <a:sym typeface="+mn-ea"/>
            </a:endParaRP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高技术含量、高产出、高附加值</a:t>
            </a:r>
          </a:p>
          <a:p>
            <a:pPr lvl="1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‒"/>
            </a:pPr>
            <a:r>
              <a:rPr lang="zh-CN" sz="1600" dirty="0">
                <a:sym typeface="+mn-ea"/>
              </a:rPr>
              <a:t>低成本、低污染、低能耗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21690"/>
            <a:ext cx="8075295" cy="2649855"/>
          </a:xfrm>
        </p:spPr>
        <p:txBody>
          <a:bodyPr>
            <a:noAutofit/>
          </a:bodyPr>
          <a:lstStyle/>
          <a:p>
            <a:pPr algn="ctr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谢</a:t>
            </a:r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 </a:t>
            </a:r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谢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059180"/>
            <a:ext cx="2617470" cy="29190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05225" y="939800"/>
            <a:ext cx="419925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我本来想低调点，但像我这样拉风的男人，无论在什么地方，就好像黑夜中的萤火虫一样，那样的鲜明，那样的出众，凌乱的头发，黑色双肩包，蓝色牛仔裤，还有那出卖了我的格子衫......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232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程序员的印象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没有格子衫的程序员不是合格程序员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5" y="1131570"/>
            <a:ext cx="2347595" cy="1757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2409825"/>
            <a:ext cx="2314575" cy="1772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490" y="960120"/>
            <a:ext cx="2611755" cy="1946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15" y="2171065"/>
            <a:ext cx="2487930" cy="20110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比起前辈，其实我们颜值进步很大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795" y="1203325"/>
            <a:ext cx="2941320" cy="25539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055" y="1203325"/>
            <a:ext cx="1807845" cy="2553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1203325"/>
            <a:ext cx="1929765" cy="25539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67740" y="3863975"/>
            <a:ext cx="1370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C++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创始人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476625" y="3863975"/>
            <a:ext cx="1365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创始人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200140" y="3863975"/>
            <a:ext cx="1778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创始人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在我们心目中，代码远比形象重要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1275715"/>
            <a:ext cx="2499995" cy="2522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1275715"/>
            <a:ext cx="3244215" cy="252349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" y="123409"/>
            <a:ext cx="8075240" cy="59771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因为重要的软件系统掌握在我们手中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987425"/>
            <a:ext cx="2693035" cy="179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" y="2918460"/>
            <a:ext cx="2726055" cy="1509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55" y="2993390"/>
            <a:ext cx="2447290" cy="13595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75" y="977900"/>
            <a:ext cx="2445385" cy="1755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350" y="1704340"/>
            <a:ext cx="2573020" cy="19100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9070cb8d-d44e-4014-9ff5-c116456273ff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1490</Words>
  <Application>Microsoft Office PowerPoint</Application>
  <PresentationFormat>全屏显示(16:9)</PresentationFormat>
  <Paragraphs>239</Paragraphs>
  <Slides>43</Slides>
  <Notes>31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5" baseType="lpstr">
      <vt:lpstr>Office 主题</vt:lpstr>
      <vt:lpstr>Bitmap Image</vt:lpstr>
      <vt:lpstr>软件工程师成长与发展</vt:lpstr>
      <vt:lpstr>PowerPoint 演示文稿</vt:lpstr>
      <vt:lpstr>PowerPoint 演示文稿</vt:lpstr>
      <vt:lpstr>职业特点</vt:lpstr>
      <vt:lpstr>程序员的印象</vt:lpstr>
      <vt:lpstr>没有格子衫的程序员不是合格程序员</vt:lpstr>
      <vt:lpstr>比起前辈，其实我们颜值进步很大</vt:lpstr>
      <vt:lpstr>在我们心目中，代码远比形象重要</vt:lpstr>
      <vt:lpstr>因为重要的软件系统掌握在我们手中</vt:lpstr>
      <vt:lpstr>从删库到跑路的悲剧并不只是传说</vt:lpstr>
      <vt:lpstr>软件是一个高危行业</vt:lpstr>
      <vt:lpstr>同时也挑战智力和体力</vt:lpstr>
      <vt:lpstr>PowerPoint 演示文稿</vt:lpstr>
      <vt:lpstr>职业乐趣</vt:lpstr>
      <vt:lpstr>职业烦恼</vt:lpstr>
      <vt:lpstr>成长路线图</vt:lpstr>
      <vt:lpstr>程序员六个阶段</vt:lpstr>
      <vt:lpstr>程序员六个阶段（续）</vt:lpstr>
      <vt:lpstr>另一种评定标准</vt:lpstr>
      <vt:lpstr>职业发展路线图（开发/测试/维护）</vt:lpstr>
      <vt:lpstr>职业发展路线图（数据工程师）</vt:lpstr>
      <vt:lpstr>职业发展路线图（算法/人工智能）</vt:lpstr>
      <vt:lpstr>软件人员需具备的能力</vt:lpstr>
      <vt:lpstr>技术能力</vt:lpstr>
      <vt:lpstr>技术能力（续）</vt:lpstr>
      <vt:lpstr>非技术能力</vt:lpstr>
      <vt:lpstr>非技术能力更重要</vt:lpstr>
      <vt:lpstr>企业需要什么样的员工</vt:lpstr>
      <vt:lpstr>软件项目组织架构</vt:lpstr>
      <vt:lpstr>能力要求</vt:lpstr>
      <vt:lpstr>能力要求（续）</vt:lpstr>
      <vt:lpstr>学习和就业建议</vt:lpstr>
      <vt:lpstr>学习建议</vt:lpstr>
      <vt:lpstr>学习建议（续）</vt:lpstr>
      <vt:lpstr>如何突破学习中的困境</vt:lpstr>
      <vt:lpstr>其它建议</vt:lpstr>
      <vt:lpstr>关于就业的建议（一）</vt:lpstr>
      <vt:lpstr>关于就业的建议（二）</vt:lpstr>
      <vt:lpstr>容易就业和不容易就业的学员</vt:lpstr>
      <vt:lpstr>未来趋势</vt:lpstr>
      <vt:lpstr>未来趋势</vt:lpstr>
      <vt:lpstr>未来趋势（续）</vt:lpstr>
      <vt:lpstr>谢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网络运维大时代</dc:title>
  <dc:creator>tsengyia</dc:creator>
  <cp:lastModifiedBy>Windows 用户</cp:lastModifiedBy>
  <cp:revision>2638</cp:revision>
  <dcterms:created xsi:type="dcterms:W3CDTF">2019-02-26T06:18:00Z</dcterms:created>
  <dcterms:modified xsi:type="dcterms:W3CDTF">2022-03-02T11:43:08Z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B3C658B9EE20402198C855385549C9B8</vt:lpwstr>
  </property>
</Properties>
</file>